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5" r:id="rId3"/>
    <p:sldId id="276" r:id="rId4"/>
    <p:sldId id="277" r:id="rId5"/>
    <p:sldId id="278" r:id="rId6"/>
    <p:sldId id="287" r:id="rId7"/>
    <p:sldId id="288" r:id="rId8"/>
    <p:sldId id="280" r:id="rId9"/>
    <p:sldId id="281" r:id="rId10"/>
    <p:sldId id="282" r:id="rId11"/>
    <p:sldId id="289" r:id="rId12"/>
    <p:sldId id="283" r:id="rId13"/>
    <p:sldId id="284" r:id="rId14"/>
    <p:sldId id="28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92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7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DB9D-3836-144E-BB56-D5DB1366D949}" type="datetime1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0F4E-E769-4A48-89DC-2C03CC30B78B}" type="datetime1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6-3CDD-5A4C-9322-4A19EC5517D4}" type="datetime1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EAFD-F848-7446-AE05-F0492F432ED4}" type="datetime1">
              <a:rPr lang="en-US" smtClean="0"/>
              <a:t>4/9/15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3F85-0761-8348-A7CE-3137305320AC}" type="datetime1">
              <a:rPr lang="en-US" smtClean="0"/>
              <a:t>4/9/15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AD472-47D0-3946-BCDA-E40A2025AF74}" type="datetime1">
              <a:rPr lang="en-US" smtClean="0"/>
              <a:t>4/9/15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E8C-443C-1449-8A5E-6A8598E133F8}" type="datetime1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C772-FFFC-4244-B447-9423FACF929D}" type="datetime1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98E-6D46-0A49-9A0E-92D4EBAAC09F}" type="datetime1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F703-95DC-C54F-BAD8-9721DDD85556}" type="datetime1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C14D-7538-9B42-95AD-A13F72FD082E}" type="datetime1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C4C-C230-7A46-865A-30C6087B202F}" type="datetime1">
              <a:rPr lang="en-US" smtClean="0"/>
              <a:t>4/9/15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D18-8B0C-8648-AE1D-C4ED1CEBE4D2}" type="datetime1">
              <a:rPr lang="en-US" smtClean="0"/>
              <a:t>4/9/15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F04A-391E-1C45-A782-74E0EE146930}" type="datetime1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132-F2B8-5A4C-9719-FA897991C587}" type="datetime1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FBCF-E6B1-E34F-98E0-B51AD437323D}" type="datetime1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D3B61A-AE22-2A48-9016-457AD10A335B}" type="datetime1">
              <a:rPr lang="en-US" smtClean="0"/>
              <a:t>4/9/15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microsoft.com/office/2007/relationships/media" Target="../media/media3.mp4"/><Relationship Id="rId6" Type="http://schemas.openxmlformats.org/officeDocument/2006/relationships/video" Target="../media/media3.mp4"/><Relationship Id="rId7" Type="http://schemas.microsoft.com/office/2007/relationships/media" Target="../media/media4.mp4"/><Relationship Id="rId8" Type="http://schemas.openxmlformats.org/officeDocument/2006/relationships/video" Target="../media/media4.mp4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microsoft.com/office/2007/relationships/media" Target="../media/media5.mp4"/><Relationship Id="rId2" Type="http://schemas.openxmlformats.org/officeDocument/2006/relationships/video" Target="../media/media5.mp4"/><Relationship Id="rId3" Type="http://schemas.microsoft.com/office/2007/relationships/media" Target="../media/media6.mp4"/><Relationship Id="rId4" Type="http://schemas.openxmlformats.org/officeDocument/2006/relationships/video" Target="../media/media6.mp4"/><Relationship Id="rId5" Type="http://schemas.microsoft.com/office/2007/relationships/media" Target="../media/media7.mp4"/><Relationship Id="rId6" Type="http://schemas.openxmlformats.org/officeDocument/2006/relationships/video" Target="../media/media7.mp4"/><Relationship Id="rId7" Type="http://schemas.microsoft.com/office/2007/relationships/media" Target="../media/media8.mp4"/><Relationship Id="rId8" Type="http://schemas.openxmlformats.org/officeDocument/2006/relationships/video" Target="../media/media8.mp4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Droids Robotics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8" y="2974369"/>
            <a:ext cx="7810967" cy="1088237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Line Followers: Basic to Proportional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ADVANCED EV3 PROGRAMMING LESSON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63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93" y="511533"/>
            <a:ext cx="8245475" cy="918498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Solution 3: </a:t>
            </a:r>
            <a:r>
              <a:rPr lang="en-US" dirty="0" smtClean="0"/>
              <a:t>Three</a:t>
            </a:r>
            <a:r>
              <a:rPr lang="en-US" dirty="0" smtClean="0"/>
              <a:t>-</a:t>
            </a:r>
            <a:r>
              <a:rPr lang="en-US" dirty="0" smtClean="0"/>
              <a:t>Stage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pic>
        <p:nvPicPr>
          <p:cNvPr id="5" name="Picture 4" descr="Screen Shot 2014-10-05 at 9.47.1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75" y="1917226"/>
            <a:ext cx="7049713" cy="45198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4: Proportional Line Follower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57" y="2133600"/>
            <a:ext cx="8490294" cy="4303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 4: </a:t>
            </a:r>
            <a:r>
              <a:rPr lang="en-US" dirty="0"/>
              <a:t>Can you write a </a:t>
            </a:r>
            <a:r>
              <a:rPr lang="en-US" dirty="0">
                <a:solidFill>
                  <a:srgbClr val="FF0000"/>
                </a:solidFill>
              </a:rPr>
              <a:t>proportional line follower </a:t>
            </a:r>
            <a:r>
              <a:rPr lang="en-US" dirty="0"/>
              <a:t>that changes the angle of the turn depending on how far away from the line the robot 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Reset </a:t>
            </a:r>
            <a:r>
              <a:rPr lang="en-US" dirty="0" smtClean="0"/>
              <a:t>the Rotation sensor (Only required for </a:t>
            </a:r>
            <a:r>
              <a:rPr lang="en-US" dirty="0" smtClean="0"/>
              <a:t>line following for a total distance)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the error </a:t>
            </a:r>
            <a:r>
              <a:rPr lang="en-US" dirty="0" smtClean="0"/>
              <a:t>= </a:t>
            </a:r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 smtClean="0"/>
              <a:t>from </a:t>
            </a:r>
            <a:r>
              <a:rPr lang="en-US" dirty="0" smtClean="0"/>
              <a:t>line = (Light sensor reading – Target Reading)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Scale the error </a:t>
            </a:r>
            <a:r>
              <a:rPr lang="en-US" dirty="0" smtClean="0"/>
              <a:t>to determine a correction amount. </a:t>
            </a:r>
            <a:r>
              <a:rPr lang="en-US" dirty="0" smtClean="0"/>
              <a:t>Adjust your scaling factor to make you robot follow the line more smoothly.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the </a:t>
            </a:r>
            <a:r>
              <a:rPr lang="en-US" dirty="0" smtClean="0"/>
              <a:t>Correction </a:t>
            </a:r>
            <a:r>
              <a:rPr lang="en-US" dirty="0" smtClean="0"/>
              <a:t>value (</a:t>
            </a:r>
            <a:r>
              <a:rPr lang="en-US" dirty="0" smtClean="0"/>
              <a:t>computer in Step</a:t>
            </a:r>
            <a:r>
              <a:rPr lang="en-US" dirty="0" smtClean="0"/>
              <a:t> 3</a:t>
            </a:r>
            <a:r>
              <a:rPr lang="en-US" dirty="0" smtClean="0"/>
              <a:t>) to </a:t>
            </a:r>
            <a:r>
              <a:rPr lang="en-US" dirty="0" smtClean="0"/>
              <a:t>adjust the robot’s turn towards the line.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4" y="477182"/>
            <a:ext cx="8245475" cy="918498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Solution: Proportional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pic>
        <p:nvPicPr>
          <p:cNvPr id="3" name="Picture 2" descr="Screen Shot 2014-10-18 at 4.44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7" y="1994154"/>
            <a:ext cx="8840497" cy="44428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63872"/>
            <a:ext cx="8245475" cy="69763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925"/>
            <a:ext cx="8245474" cy="4373563"/>
          </a:xfrm>
        </p:spPr>
        <p:txBody>
          <a:bodyPr/>
          <a:lstStyle/>
          <a:p>
            <a:r>
              <a:rPr lang="en-US" dirty="0" smtClean="0"/>
              <a:t>You will get better results </a:t>
            </a:r>
          </a:p>
          <a:p>
            <a:r>
              <a:rPr lang="en-US" dirty="0" smtClean="0"/>
              <a:t>….if your color sensors are closer to the ground</a:t>
            </a:r>
          </a:p>
          <a:p>
            <a:r>
              <a:rPr lang="en-US" dirty="0" smtClean="0"/>
              <a:t>….if you shield your color sensors</a:t>
            </a:r>
          </a:p>
          <a:p>
            <a:r>
              <a:rPr lang="en-US" dirty="0" smtClean="0"/>
              <a:t>….remember to calibrate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72610" y="1954753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Smooth Line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1954753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Simple Line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72610" y="3785657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Proportional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8" y="3827398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Three-Stage Line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198" y="5436545"/>
            <a:ext cx="82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above with positives and negatives of each technique.  Consider if the line follower is best for curved or straight lines.  Consider if the robot will wiggle a 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1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/>
              <a:t>This tutorial was created by Sanjay Seshan and Arvind Seshan from Droids Robotics.</a:t>
            </a:r>
          </a:p>
          <a:p>
            <a:pPr lvl="1"/>
            <a:r>
              <a:rPr lang="en-US" dirty="0" smtClean="0"/>
              <a:t>Author’s Email: team@droidsrobotics.org</a:t>
            </a:r>
          </a:p>
          <a:p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01" y="589136"/>
            <a:ext cx="8245475" cy="885369"/>
          </a:xfrm>
          <a:noFill/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19" y="1807737"/>
            <a:ext cx="8447757" cy="45919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Evaluate and compare different line followers</a:t>
            </a:r>
          </a:p>
          <a:p>
            <a:pPr marL="457200" indent="-457200">
              <a:buAutoNum type="arabicPeriod"/>
            </a:pPr>
            <a:r>
              <a:rPr lang="en-US" dirty="0" smtClean="0"/>
              <a:t>Learn to use the concept of “proportional” to create a proportional line follower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Prerequisites: Basic Line Follower, Color Line Follower, Color Sensor Calibration, Proportional </a:t>
            </a:r>
            <a:r>
              <a:rPr lang="en-US" dirty="0" smtClean="0"/>
              <a:t>Control, Math Blocks, Data Wires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496497" cy="283845"/>
          </a:xfrm>
        </p:spPr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Which Program Works Best for Which Situation?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72610" y="1931013"/>
            <a:ext cx="4230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Smooth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Almost the same as simple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Turns are less sharp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Has trouble on sharp curves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Good for rookie teams </a:t>
            </a:r>
            <a:r>
              <a:rPr lang="en-US" dirty="0">
                <a:sym typeface="Wingdings"/>
              </a:rPr>
              <a:t> need to know loops and switches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8" y="1931013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Simple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basic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Wiggles a lot due to sharp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 for rookie teams </a:t>
            </a:r>
            <a:r>
              <a:rPr lang="en-US" dirty="0" smtClean="0">
                <a:sym typeface="Wingdings"/>
              </a:rPr>
              <a:t> need to know loops and switches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72610" y="3761917"/>
            <a:ext cx="4230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Proportional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Uses the “P” in PID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Makes proportional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Works well on both straight and curved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 for intermediate to advanced teams </a:t>
            </a:r>
            <a:r>
              <a:rPr lang="en-US" dirty="0" smtClean="0">
                <a:sym typeface="Wingdings"/>
              </a:rPr>
              <a:t> need to know math blocks and data wires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8" y="3761917"/>
            <a:ext cx="36841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3-Stage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Best for straight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Droids do not recommend this.  Just learn the proportional line follower.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to know nested switches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698" y="6032148"/>
            <a:ext cx="865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Watch the videos on the next 2 slides to see all four.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Curved Line: Watch Videos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" y="6485253"/>
            <a:ext cx="6124902" cy="365125"/>
          </a:xfrm>
        </p:spPr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83421" y="1726423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1260" y="165719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3421" y="403764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Follower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1260" y="403994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3-Stage Follower</a:t>
            </a:r>
            <a:endParaRPr lang="en-US" dirty="0"/>
          </a:p>
        </p:txBody>
      </p:sp>
      <p:pic>
        <p:nvPicPr>
          <p:cNvPr id="15" name="IMG_014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589070" y="1267946"/>
            <a:ext cx="2023315" cy="3591094"/>
          </a:xfrm>
          <a:prstGeom prst="rect">
            <a:avLst/>
          </a:prstGeom>
        </p:spPr>
      </p:pic>
      <p:pic>
        <p:nvPicPr>
          <p:cNvPr id="16" name="IMG_0149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442233" y="1245129"/>
            <a:ext cx="2019046" cy="3583516"/>
          </a:xfrm>
          <a:prstGeom prst="rect">
            <a:avLst/>
          </a:prstGeom>
        </p:spPr>
      </p:pic>
      <p:pic>
        <p:nvPicPr>
          <p:cNvPr id="17" name="IMG_0138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6200000">
            <a:off x="5623984" y="3686537"/>
            <a:ext cx="2023316" cy="3591094"/>
          </a:xfrm>
          <a:prstGeom prst="rect">
            <a:avLst/>
          </a:prstGeom>
        </p:spPr>
      </p:pic>
      <p:pic>
        <p:nvPicPr>
          <p:cNvPr id="18" name="IMG_0143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471396" y="3688952"/>
            <a:ext cx="2039251" cy="36193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4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37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Straight Line: Watch Videos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4248" y="1635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2087" y="1635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2504" y="4185296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Follower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5357" y="4226991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3-Stage Follower</a:t>
            </a:r>
            <a:endParaRPr lang="en-US" dirty="0"/>
          </a:p>
        </p:txBody>
      </p:sp>
      <p:pic>
        <p:nvPicPr>
          <p:cNvPr id="3" name="IMG_013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686096" y="3707135"/>
            <a:ext cx="2177097" cy="3864034"/>
          </a:xfrm>
          <a:prstGeom prst="rect">
            <a:avLst/>
          </a:prstGeom>
        </p:spPr>
      </p:pic>
      <p:pic>
        <p:nvPicPr>
          <p:cNvPr id="5" name="IMG_0145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318955" y="3692836"/>
            <a:ext cx="2214004" cy="3929539"/>
          </a:xfrm>
          <a:prstGeom prst="rect">
            <a:avLst/>
          </a:prstGeom>
        </p:spPr>
      </p:pic>
      <p:pic>
        <p:nvPicPr>
          <p:cNvPr id="6" name="IMG_0147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72815" y="1978929"/>
            <a:ext cx="3929859" cy="2214005"/>
          </a:xfrm>
          <a:prstGeom prst="rect">
            <a:avLst/>
          </a:prstGeom>
        </p:spPr>
      </p:pic>
      <p:pic>
        <p:nvPicPr>
          <p:cNvPr id="7" name="IMG_0150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314967" y="1121164"/>
            <a:ext cx="2214002" cy="39295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42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Line Follower</a:t>
            </a:r>
            <a:r>
              <a:rPr lang="en-US" dirty="0" smtClean="0"/>
              <a:t>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57" y="2133600"/>
            <a:ext cx="8490294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1: </a:t>
            </a:r>
            <a:r>
              <a:rPr lang="en-US" dirty="0" smtClean="0"/>
              <a:t>Can you write a </a:t>
            </a:r>
            <a:r>
              <a:rPr lang="en-US" dirty="0" smtClean="0">
                <a:solidFill>
                  <a:srgbClr val="FF0000"/>
                </a:solidFill>
              </a:rPr>
              <a:t>simple line follower</a:t>
            </a:r>
            <a:r>
              <a:rPr lang="en-US" dirty="0" smtClean="0"/>
              <a:t>? Hint: Review Beginner: Basic Line Follower lesson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2: </a:t>
            </a:r>
            <a:r>
              <a:rPr lang="en-US" dirty="0" smtClean="0"/>
              <a:t>Can you write a </a:t>
            </a:r>
            <a:r>
              <a:rPr lang="en-US" dirty="0" smtClean="0">
                <a:solidFill>
                  <a:srgbClr val="FF0000"/>
                </a:solidFill>
              </a:rPr>
              <a:t>smoother line follower</a:t>
            </a:r>
            <a:r>
              <a:rPr lang="en-US" dirty="0" smtClean="0"/>
              <a:t>? Hint: Change how sharp the turns are in a </a:t>
            </a:r>
            <a:r>
              <a:rPr lang="en-US" dirty="0"/>
              <a:t>s</a:t>
            </a:r>
            <a:r>
              <a:rPr lang="en-US" dirty="0" smtClean="0"/>
              <a:t>imple line follower.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3: </a:t>
            </a:r>
            <a:r>
              <a:rPr lang="en-US" dirty="0" smtClean="0"/>
              <a:t>Can you write a </a:t>
            </a:r>
            <a:r>
              <a:rPr lang="en-US" dirty="0" smtClean="0">
                <a:solidFill>
                  <a:srgbClr val="FF0000"/>
                </a:solidFill>
              </a:rPr>
              <a:t>three-stage line follower </a:t>
            </a:r>
            <a:r>
              <a:rPr lang="en-US" dirty="0" smtClean="0"/>
              <a:t>where the robot moves different 3 different ways (left, right or straight) based on the reading from the color sensor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 Note About Our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29432"/>
            <a:ext cx="8245474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CALIBRATE:</a:t>
            </a:r>
          </a:p>
          <a:p>
            <a:pPr lvl="1"/>
            <a:r>
              <a:rPr lang="en-US" dirty="0" smtClean="0"/>
              <a:t>The programs use the EV3 Color Sensor in Light Sensor mode</a:t>
            </a:r>
          </a:p>
          <a:p>
            <a:pPr lvl="1"/>
            <a:r>
              <a:rPr lang="en-US" dirty="0" smtClean="0"/>
              <a:t>You will have to calibrate your sensors.</a:t>
            </a:r>
          </a:p>
          <a:p>
            <a:pPr lvl="1"/>
            <a:r>
              <a:rPr lang="en-US" dirty="0" smtClean="0"/>
              <a:t>Please refer to Intermediate: Color Sensor Calibration Lesson</a:t>
            </a:r>
          </a:p>
          <a:p>
            <a:r>
              <a:rPr lang="en-US" dirty="0" smtClean="0"/>
              <a:t>PORTS: </a:t>
            </a:r>
          </a:p>
          <a:p>
            <a:pPr lvl="1"/>
            <a:r>
              <a:rPr lang="en-US" dirty="0" smtClean="0"/>
              <a:t>The Color Sensor is connected to Port 3.  </a:t>
            </a:r>
          </a:p>
          <a:p>
            <a:pPr lvl="1"/>
            <a:r>
              <a:rPr lang="en-US" dirty="0" smtClean="0"/>
              <a:t>Please change this for your robot. </a:t>
            </a:r>
          </a:p>
          <a:p>
            <a:r>
              <a:rPr lang="en-US" dirty="0" smtClean="0"/>
              <a:t>WHICH SIDE OF THE LINE:</a:t>
            </a:r>
          </a:p>
          <a:p>
            <a:pPr lvl="1"/>
            <a:r>
              <a:rPr lang="en-US" dirty="0" smtClean="0"/>
              <a:t>Please take note of which side of the line the code is written for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Solution 1: </a:t>
            </a:r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pic>
        <p:nvPicPr>
          <p:cNvPr id="9" name="Picture 8" descr="Screen Shot 2014-10-05 at 9.45.4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8" y="2083444"/>
            <a:ext cx="7087094" cy="41978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9" y="560349"/>
            <a:ext cx="8245475" cy="872153"/>
          </a:xfrm>
          <a:noFill/>
        </p:spPr>
        <p:txBody>
          <a:bodyPr/>
          <a:lstStyle/>
          <a:p>
            <a:r>
              <a:rPr lang="en-US" dirty="0" smtClean="0"/>
              <a:t>Solution 2: </a:t>
            </a:r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pic>
        <p:nvPicPr>
          <p:cNvPr id="6" name="Picture 5" descr="Screen Shot 2014-10-05 at 9.46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5" y="1839680"/>
            <a:ext cx="8090704" cy="47275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2900</TotalTime>
  <Words>823</Words>
  <Application>Microsoft Macintosh PowerPoint</Application>
  <PresentationFormat>On-screen Show (4:3)</PresentationFormat>
  <Paragraphs>128</Paragraphs>
  <Slides>15</Slides>
  <Notes>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Spectrum</vt:lpstr>
      <vt:lpstr>Line Followers: Basic to Proportional</vt:lpstr>
      <vt:lpstr>Lesson Objectives</vt:lpstr>
      <vt:lpstr>Which Program Works Best for Which Situation?</vt:lpstr>
      <vt:lpstr>Curved Line: Watch Videos</vt:lpstr>
      <vt:lpstr>Straight Line: Watch Videos</vt:lpstr>
      <vt:lpstr>3 Line Follower Challenges</vt:lpstr>
      <vt:lpstr>A Note About Our Solutions</vt:lpstr>
      <vt:lpstr>Solution 1: Simple Line Follower</vt:lpstr>
      <vt:lpstr>Solution 2: Smooth Line Follower</vt:lpstr>
      <vt:lpstr>Solution 3: Three-Stage Line Follower</vt:lpstr>
      <vt:lpstr>Challenge 4: Proportional Line Follower</vt:lpstr>
      <vt:lpstr>Solution: Proportional Line Follower</vt:lpstr>
      <vt:lpstr>Tips</vt:lpstr>
      <vt:lpstr>Discussion Guide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Followers: Basic to Proportional</dc:title>
  <dc:creator>Sanjay Seshan</dc:creator>
  <cp:lastModifiedBy>Sanjay Seshan</cp:lastModifiedBy>
  <cp:revision>14</cp:revision>
  <dcterms:created xsi:type="dcterms:W3CDTF">2014-10-28T21:59:38Z</dcterms:created>
  <dcterms:modified xsi:type="dcterms:W3CDTF">2015-04-09T20:31:25Z</dcterms:modified>
</cp:coreProperties>
</file>