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1" r:id="rId3"/>
    <p:sldId id="282" r:id="rId4"/>
    <p:sldId id="265" r:id="rId5"/>
    <p:sldId id="283" r:id="rId6"/>
    <p:sldId id="272" r:id="rId7"/>
    <p:sldId id="276" r:id="rId8"/>
    <p:sldId id="267" r:id="rId9"/>
    <p:sldId id="284" r:id="rId10"/>
    <p:sldId id="278" r:id="rId11"/>
    <p:sldId id="280" r:id="rId12"/>
    <p:sldId id="281" r:id="rId13"/>
    <p:sldId id="269" r:id="rId14"/>
    <p:sldId id="277" r:id="rId15"/>
    <p:sldId id="279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370" autoAdjust="0"/>
    <p:restoredTop sz="94613"/>
  </p:normalViewPr>
  <p:slideViewPr>
    <p:cSldViewPr snapToGrid="0" snapToObjects="1">
      <p:cViewPr varScale="1">
        <p:scale>
          <a:sx n="98" d="100"/>
          <a:sy n="98" d="100"/>
        </p:scale>
        <p:origin x="184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3646-386C-3B41-9EAE-BBB1E865D90D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ADVANCED EV3 PROGRAMMING LESSON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4948514"/>
            <a:ext cx="1265237" cy="1210410"/>
          </a:xfrm>
          <a:prstGeom prst="rect">
            <a:avLst/>
          </a:prstGeom>
        </p:spPr>
      </p:pic>
      <p:sp>
        <p:nvSpPr>
          <p:cNvPr id="18" name="Subtitle 3"/>
          <p:cNvSpPr txBox="1">
            <a:spLocks/>
          </p:cNvSpPr>
          <p:nvPr/>
        </p:nvSpPr>
        <p:spPr>
          <a:xfrm>
            <a:off x="1549400" y="5829838"/>
            <a:ext cx="3749229" cy="484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By Droids Robotics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8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6975-C189-8D42-9E8E-14EB0CE8295A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97B31-C962-F540-B705-9511B7DC2BE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6975-C189-8D42-9E8E-14EB0CE8295A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12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4D771-2494-EC42-B746-5FE4E2FFFBDF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957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35C0-6A5C-9544-9FA1-C5DE3F467319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F1376-9E87-AB4A-BB5F-18A4ADCC6BE1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5CB5-1AE7-6C4C-9B94-DECEF8FDA1CB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4D4BBB07-53B5-D84D-A236-92EE84CE2B0F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47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6975-C189-8D42-9E8E-14EB0CE8295A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3C6975-C189-8D42-9E8E-14EB0CE8295A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71" r:id="rId10"/>
  </p:sldLayoutIdLst>
  <p:timing>
    <p:tnLst>
      <p:par>
        <p:cTn id="1" dur="indefinite" restart="never" nodeType="tmRoot"/>
      </p:par>
    </p:tnLst>
  </p:timing>
  <p:hf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v3lessons.com/translations/en-us/advanced/SyncBeams.pdf" TargetMode="External"/><Relationship Id="rId4" Type="http://schemas.openxmlformats.org/officeDocument/2006/relationships/hyperlink" Target="http://ev3lessons.com/translations/en-us/advanced/SyncBeams.ev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v3lessons.com/translations/en-us/advanced/SyncBeams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Squaring or Aligning on a Line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0950"/>
            <a:ext cx="8574087" cy="4202577"/>
          </a:xfrm>
        </p:spPr>
        <p:txBody>
          <a:bodyPr>
            <a:normAutofit/>
          </a:bodyPr>
          <a:lstStyle/>
          <a:p>
            <a:r>
              <a:rPr lang="en-US" dirty="0" smtClean="0"/>
              <a:t>What do you notice about the solution we just presented?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robot isn’t quite straight (aligned) at the end of it.  </a:t>
            </a:r>
          </a:p>
          <a:p>
            <a:pPr lvl="1"/>
            <a:r>
              <a:rPr lang="en-US" dirty="0" smtClean="0"/>
              <a:t>Both color sensors are on the line, but the robot stops at an angle.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Challenge Continued: Think about how you can improve this code so that the robot ends straighter </a:t>
            </a:r>
          </a:p>
          <a:p>
            <a:pPr lvl="1"/>
            <a:r>
              <a:rPr lang="en-US" dirty="0" smtClean="0"/>
              <a:t>Hint: Can you repeat the last process by looking for </a:t>
            </a:r>
            <a:r>
              <a:rPr lang="en-US" b="1" dirty="0" smtClean="0"/>
              <a:t>white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This assumes that the black line we were straightening out on has white on both sides.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Your Align </a:t>
            </a:r>
            <a:r>
              <a:rPr lang="en-US" dirty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19389" y="5861674"/>
            <a:ext cx="2810422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4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020" y="2088855"/>
            <a:ext cx="3379617" cy="187396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 Solution: Create a My Block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4799" y="2038302"/>
            <a:ext cx="2764838" cy="20341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537" y="2038302"/>
            <a:ext cx="3509494" cy="462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solidFill>
                  <a:srgbClr val="00B0F0"/>
                </a:solidFill>
              </a:rPr>
              <a:t>Highlight all the blocks then go to My Block Builder</a:t>
            </a:r>
          </a:p>
          <a:p>
            <a:pPr marL="342900" indent="-342900">
              <a:buFont typeface="+mj-lt"/>
              <a:buAutoNum type="alphaUcPeriod"/>
            </a:pPr>
            <a:endParaRPr lang="en-US" sz="2400" dirty="0" smtClean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</a:rPr>
              <a:t>Add 2 inputs: one for power and one for color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+mj-lt"/>
              <a:buAutoNum type="alphaUcPeriod"/>
            </a:pP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/>
              <a:t>Refer to the My Blocks with Inputs &amp; Outputs lesson if you need help setting up the My Block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928" y="4567572"/>
            <a:ext cx="426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97238" y="4409246"/>
            <a:ext cx="2588048" cy="2210347"/>
            <a:chOff x="5150233" y="3522380"/>
            <a:chExt cx="3471536" cy="30972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233" y="3522380"/>
              <a:ext cx="3471536" cy="309721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63954" y="4767308"/>
              <a:ext cx="248574" cy="710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75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60" y="4788932"/>
            <a:ext cx="8103648" cy="1523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C. Wire the inputs in the grey block. The </a:t>
            </a:r>
            <a:r>
              <a:rPr lang="en-US" dirty="0" smtClean="0">
                <a:solidFill>
                  <a:srgbClr val="00B050"/>
                </a:solidFill>
              </a:rPr>
              <a:t>color input </a:t>
            </a:r>
            <a:r>
              <a:rPr lang="en-US" dirty="0">
                <a:solidFill>
                  <a:srgbClr val="00B050"/>
                </a:solidFill>
              </a:rPr>
              <a:t>connects to </a:t>
            </a:r>
            <a:r>
              <a:rPr lang="en-US" dirty="0" smtClean="0">
                <a:solidFill>
                  <a:srgbClr val="00B050"/>
                </a:solidFill>
              </a:rPr>
              <a:t>both the color input in both Wait Blocks. </a:t>
            </a:r>
            <a:r>
              <a:rPr lang="en-US" dirty="0">
                <a:solidFill>
                  <a:srgbClr val="00B050"/>
                </a:solidFill>
              </a:rPr>
              <a:t>The power </a:t>
            </a:r>
            <a:r>
              <a:rPr lang="en-US" dirty="0" smtClean="0">
                <a:solidFill>
                  <a:srgbClr val="00B050"/>
                </a:solidFill>
              </a:rPr>
              <a:t>value goes </a:t>
            </a:r>
            <a:r>
              <a:rPr lang="en-US" dirty="0">
                <a:solidFill>
                  <a:srgbClr val="00B050"/>
                </a:solidFill>
              </a:rPr>
              <a:t>into </a:t>
            </a:r>
            <a:r>
              <a:rPr lang="en-US" dirty="0" smtClean="0">
                <a:solidFill>
                  <a:srgbClr val="00B050"/>
                </a:solidFill>
              </a:rPr>
              <a:t>the power input in both </a:t>
            </a:r>
            <a:r>
              <a:rPr lang="en-US" dirty="0">
                <a:solidFill>
                  <a:srgbClr val="00B050"/>
                </a:solidFill>
              </a:rPr>
              <a:t>Move Steering </a:t>
            </a:r>
            <a:r>
              <a:rPr lang="en-US" dirty="0" smtClean="0">
                <a:solidFill>
                  <a:srgbClr val="00B050"/>
                </a:solidFill>
              </a:rPr>
              <a:t>Blocks.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 Solution: Wire My Block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998" y="1790273"/>
            <a:ext cx="5634415" cy="29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Solution: My Block With Dual Stage Fix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20" y="1775626"/>
            <a:ext cx="6917712" cy="44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You will get better results </a:t>
            </a:r>
          </a:p>
          <a:p>
            <a:pPr lvl="1"/>
            <a:r>
              <a:rPr lang="en-US" smtClean="0"/>
              <a:t>….if your color sensors are about 1cm from the ground</a:t>
            </a:r>
          </a:p>
          <a:p>
            <a:pPr lvl="1"/>
            <a:r>
              <a:rPr lang="en-US" smtClean="0"/>
              <a:t>….if you shield your color sensors</a:t>
            </a:r>
          </a:p>
          <a:p>
            <a:pPr lvl="1"/>
            <a:r>
              <a:rPr lang="en-US" smtClean="0"/>
              <a:t>….if you don’t come at the line at steep angles</a:t>
            </a:r>
          </a:p>
          <a:p>
            <a:pPr lvl="1"/>
            <a:r>
              <a:rPr lang="en-US" smtClean="0"/>
              <a:t>….if you keep your color sensors spread apart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Tips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425" y="2133600"/>
            <a:ext cx="8457825" cy="39925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What does Aligning on a Line/Squaring mean?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Ans. It means when your robot comes at an angle, it can use a line to straighten out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Why does Squaring help when you travel long distances?</a:t>
            </a:r>
          </a:p>
          <a:p>
            <a:pPr marL="460375" lvl="1" indent="0">
              <a:buNone/>
            </a:pPr>
            <a:r>
              <a:rPr lang="en-US" dirty="0" smtClean="0"/>
              <a:t>Ans. Robots do not move accurately/straight.  Squaring  can help you know where you are and straighten out.</a:t>
            </a:r>
          </a:p>
          <a:p>
            <a:pPr marL="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Why might it be useful to repeat the alignment process multiple times?</a:t>
            </a:r>
          </a:p>
          <a:p>
            <a:pPr marL="460375" lvl="1" indent="0">
              <a:buNone/>
            </a:pPr>
            <a:r>
              <a:rPr lang="en-US" dirty="0" smtClean="0"/>
              <a:t>Ans. Your robot will get straighter each time </a:t>
            </a:r>
            <a:r>
              <a:rPr lang="en-US" smtClean="0"/>
              <a:t>you repeat</a:t>
            </a: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This tutorial was created by Sanjay Seshan and Arvind Seshan from Droids Robotics.</a:t>
            </a:r>
          </a:p>
          <a:p>
            <a:pPr lvl="1"/>
            <a:r>
              <a:rPr lang="en-US" smtClean="0"/>
              <a:t>Author’s Email: team@droidsrobotics.org</a:t>
            </a:r>
          </a:p>
          <a:p>
            <a:r>
              <a:rPr lang="en-US" smtClean="0"/>
              <a:t>More lessons at www.ev3lessons.com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Credits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NonCommercial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ShareAlike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 4.0 International License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6" name="Picture 2" descr="Creative Commons Licen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87" y="416067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Learn how to get your robot to square up (straighten out) when it comes to a line</a:t>
            </a:r>
          </a:p>
          <a:p>
            <a:r>
              <a:rPr lang="en-US" smtClean="0"/>
              <a:t>Learn how squaring (also known as aligning on a line) can help the robot navigate</a:t>
            </a:r>
          </a:p>
          <a:p>
            <a:r>
              <a:rPr lang="en-US" smtClean="0"/>
              <a:t>Learn how to improve initial code for aligning by repeating a technique</a:t>
            </a:r>
          </a:p>
          <a:p>
            <a:r>
              <a:rPr lang="en-US" smtClean="0"/>
              <a:t>Practice creating a useful My Block</a:t>
            </a:r>
          </a:p>
          <a:p>
            <a:endParaRPr lang="en-US" smtClean="0"/>
          </a:p>
          <a:p>
            <a:r>
              <a:rPr lang="en-US" smtClean="0"/>
              <a:t>Prerequisites: My Blocks with Inputs &amp; Outputs, Data Wires, Parallel Beams, Parallel Beams Synchronization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16" y="2113940"/>
            <a:ext cx="8574087" cy="3992563"/>
          </a:xfrm>
        </p:spPr>
        <p:txBody>
          <a:bodyPr/>
          <a:lstStyle/>
          <a:p>
            <a:r>
              <a:rPr lang="en-US" dirty="0" smtClean="0"/>
              <a:t>Move Steering lets you control both motors at the same time</a:t>
            </a:r>
          </a:p>
          <a:p>
            <a:r>
              <a:rPr lang="en-US" dirty="0" smtClean="0"/>
              <a:t>What if you want to move or stop one motor at a time?</a:t>
            </a:r>
          </a:p>
          <a:p>
            <a:pPr lvl="1"/>
            <a:r>
              <a:rPr lang="en-US" dirty="0" smtClean="0"/>
              <a:t>Use the Large Motor Block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Motor Movements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3987262"/>
            <a:ext cx="3739256" cy="175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54" y="4009659"/>
            <a:ext cx="4924327" cy="155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7108" y="5375223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Motor Block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09526" y="5442438"/>
            <a:ext cx="492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motor block in ON mode    /     OFF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520728" y="3385073"/>
            <a:ext cx="4339874" cy="127735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5000"/>
                  <a:shade val="70000"/>
                  <a:satMod val="150000"/>
                  <a:alpha val="0"/>
                </a:schemeClr>
              </a:gs>
              <a:gs pos="100000">
                <a:schemeClr val="accent3">
                  <a:tint val="100000"/>
                  <a:shade val="100000"/>
                  <a:satMod val="1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6263937" cy="43072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Aligning on a line helps the robot navigate</a:t>
            </a:r>
          </a:p>
          <a:p>
            <a:pPr lvl="1"/>
            <a:r>
              <a:rPr lang="en-US" dirty="0" smtClean="0"/>
              <a:t>Robots get angled as they travel farther or turn (the error accumulates)</a:t>
            </a:r>
          </a:p>
          <a:p>
            <a:pPr lvl="1"/>
            <a:r>
              <a:rPr lang="en-US" dirty="0" smtClean="0"/>
              <a:t>Aligning on a line can straighten out a robot.</a:t>
            </a:r>
          </a:p>
          <a:p>
            <a:pPr lvl="1"/>
            <a:r>
              <a:rPr lang="en-US" dirty="0" smtClean="0"/>
              <a:t>Aligning can tell a robot where it is when it has to travel far</a:t>
            </a:r>
          </a:p>
          <a:p>
            <a:r>
              <a:rPr lang="en-US" dirty="0" smtClean="0"/>
              <a:t>Example Goal: Your robot must deliver an object only inside a small END area.  The distance between start and end is 8 feet</a:t>
            </a:r>
          </a:p>
          <a:p>
            <a:pPr lvl="1"/>
            <a:r>
              <a:rPr lang="en-US" dirty="0" smtClean="0"/>
              <a:t>Do you think your robot can travel 8 feet and continue to be straight?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Align on a Line?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6200000" flipV="1">
            <a:off x="7673080" y="4274572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09917" y="1921354"/>
            <a:ext cx="41553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n>
                  <a:solidFill>
                    <a:schemeClr val="tx1"/>
                  </a:solidFill>
                </a:ln>
              </a:rPr>
              <a:t>End</a:t>
            </a:r>
            <a:endParaRPr lang="en-US" sz="1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2202" y="5703555"/>
            <a:ext cx="69129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534782" y="1800522"/>
            <a:ext cx="34322" cy="4423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80545" y="3350306"/>
            <a:ext cx="453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8ft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7673079" y="2893755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4" y="1601796"/>
            <a:ext cx="8615275" cy="1241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Challenge: </a:t>
            </a:r>
            <a:r>
              <a:rPr lang="en-US" sz="2800" dirty="0">
                <a:solidFill>
                  <a:schemeClr val="tx1"/>
                </a:solidFill>
              </a:rPr>
              <a:t>M</a:t>
            </a:r>
            <a:r>
              <a:rPr lang="en-US" sz="2800" dirty="0" smtClean="0">
                <a:solidFill>
                  <a:schemeClr val="tx1"/>
                </a:solidFill>
              </a:rPr>
              <a:t>ake the robot straighten out 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(align/square up)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Easy Steps to Align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12963" y="2327286"/>
            <a:ext cx="0" cy="238794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316347">
            <a:off x="6759516" y="3807930"/>
            <a:ext cx="852690" cy="830295"/>
            <a:chOff x="2063460" y="4684005"/>
            <a:chExt cx="852690" cy="830295"/>
          </a:xfrm>
        </p:grpSpPr>
        <p:sp>
          <p:nvSpPr>
            <p:cNvPr id="17" name="Rounded Rectangle 16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316347">
            <a:off x="5594596" y="3276699"/>
            <a:ext cx="852690" cy="830295"/>
            <a:chOff x="2063460" y="4684005"/>
            <a:chExt cx="852690" cy="830295"/>
          </a:xfrm>
        </p:grpSpPr>
        <p:sp>
          <p:nvSpPr>
            <p:cNvPr id="23" name="Rounded Rectangle 22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0933" y="2826729"/>
            <a:ext cx="4843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STEP 1: Start both motors</a:t>
            </a:r>
          </a:p>
          <a:p>
            <a:endParaRPr lang="en-US" sz="2000" dirty="0" smtClean="0"/>
          </a:p>
          <a:p>
            <a:r>
              <a:rPr lang="en-US" sz="2000" dirty="0" smtClean="0"/>
              <a:t>STEP 2: Stop one motor when the sensor on the corresponding side sees the line</a:t>
            </a:r>
          </a:p>
          <a:p>
            <a:endParaRPr lang="en-US" sz="2000" dirty="0" smtClean="0"/>
          </a:p>
          <a:p>
            <a:r>
              <a:rPr lang="en-US" sz="2000" dirty="0" smtClean="0"/>
              <a:t>STEP 3: Stop moving the second motor when the sensor on that side sees the line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 smtClean="0"/>
              <a:t>Hints: Use a Large Motor Block, Use Parallel Beams, Use the Large Motor Block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22071" y="5637007"/>
            <a:ext cx="27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(This slide is animated)</a:t>
            </a:r>
          </a:p>
        </p:txBody>
      </p:sp>
    </p:spTree>
    <p:extLst>
      <p:ext uri="{BB962C8B-B14F-4D97-AF65-F5344CB8AC3E}">
        <p14:creationId xmlns:p14="http://schemas.microsoft.com/office/powerpoint/2010/main" val="36281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260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Aligning Should Look Like</a:t>
            </a:r>
            <a:endParaRPr lang="en-US" dirty="0"/>
          </a:p>
        </p:txBody>
      </p:sp>
      <p:pic>
        <p:nvPicPr>
          <p:cNvPr id="7" name="20151103_1026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451" b="4053"/>
          <a:stretch/>
        </p:blipFill>
        <p:spPr>
          <a:xfrm>
            <a:off x="1148279" y="1906061"/>
            <a:ext cx="6845854" cy="3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About Our Solution: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4163" y="1907235"/>
            <a:ext cx="8433669" cy="30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Our solution uses 2 </a:t>
            </a:r>
            <a:r>
              <a:rPr lang="en-US" dirty="0"/>
              <a:t>Color Sensors (connected in Ports 1 and </a:t>
            </a:r>
            <a:r>
              <a:rPr lang="en-US" dirty="0" smtClean="0"/>
              <a:t>4)</a:t>
            </a:r>
            <a:r>
              <a:rPr lang="en-US" dirty="0"/>
              <a:t>. </a:t>
            </a:r>
          </a:p>
          <a:p>
            <a:r>
              <a:rPr lang="en-US" dirty="0" smtClean="0"/>
              <a:t>Our solution assumes that the color sensor on port 1 is next to the wheel on motor port B and color sensor on port 4 is next to the wheel on motor port C.</a:t>
            </a:r>
          </a:p>
          <a:p>
            <a:r>
              <a:rPr lang="en-US" dirty="0"/>
              <a:t>You should adjust the ports as </a:t>
            </a:r>
            <a:r>
              <a:rPr lang="en-US" dirty="0" smtClean="0"/>
              <a:t>needed</a:t>
            </a:r>
          </a:p>
          <a:p>
            <a:r>
              <a:rPr lang="en-US" dirty="0" smtClean="0"/>
              <a:t>Your color sensors should NOT be placed right next to each other (See red boxes below in robot image.  These are the color sensors.)</a:t>
            </a:r>
          </a:p>
          <a:p>
            <a:endParaRPr lang="en-US" sz="16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4385800" y="5406938"/>
            <a:ext cx="852690" cy="61684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9991" y="5315216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6709" y="5480283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00480" y="5856948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9787" y="5932062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Solution: Moving Until Line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7" y="1992575"/>
            <a:ext cx="8608219" cy="36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04164"/>
            <a:ext cx="8574087" cy="41219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When you have two or more beams you do not know when each beam will finish.</a:t>
            </a:r>
          </a:p>
          <a:p>
            <a:r>
              <a:rPr lang="en-US" dirty="0" smtClean="0"/>
              <a:t>If you wanted to move after the align finishes you might try to add a move block at the end of one of the beams.</a:t>
            </a:r>
          </a:p>
          <a:p>
            <a:pPr lvl="1"/>
            <a:r>
              <a:rPr lang="en-US" dirty="0" smtClean="0"/>
              <a:t>Note: This will not work because EV3 code will play your move block without waiting for the other beam to finish.</a:t>
            </a:r>
          </a:p>
          <a:p>
            <a:pPr lvl="1" fontAlgn="base"/>
            <a:r>
              <a:rPr lang="en-US" dirty="0" smtClean="0"/>
              <a:t>Solution: You need to synchronize your beams. To learn more about synchronization and solutions go to the Advanced EV3Lessons.com Lesson on Sync Beams: </a:t>
            </a:r>
            <a:r>
              <a:rPr lang="en-US" dirty="0">
                <a:hlinkClick r:id="rId2"/>
              </a:rPr>
              <a:t>PPTX</a:t>
            </a:r>
            <a:r>
              <a:rPr lang="en-US" dirty="0"/>
              <a:t>, </a:t>
            </a:r>
            <a:r>
              <a:rPr lang="en-US" dirty="0" smtClean="0">
                <a:hlinkClick r:id="rId3"/>
              </a:rPr>
              <a:t>PDF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EV3 Code</a:t>
            </a:r>
            <a:endParaRPr lang="en-US" dirty="0"/>
          </a:p>
          <a:p>
            <a:pPr fontAlgn="base"/>
            <a:r>
              <a:rPr lang="en-US" dirty="0" smtClean="0"/>
              <a:t>The problem of synchronization can also be solved by making a My Block out of the align code.</a:t>
            </a:r>
          </a:p>
          <a:p>
            <a:pPr lvl="1" fontAlgn="base"/>
            <a:r>
              <a:rPr lang="en-US" dirty="0" smtClean="0"/>
              <a:t>My Blocks always wait for both beams to finish before exiting</a:t>
            </a:r>
          </a:p>
          <a:p>
            <a:pPr lvl="1" fontAlgn="base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EV3Lessons.com, Last edit 11/04/2015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 Synchronization &amp; </a:t>
            </a:r>
            <a:r>
              <a:rPr lang="en-US" dirty="0"/>
              <a:t>P</a:t>
            </a:r>
            <a:r>
              <a:rPr lang="en-US" dirty="0" smtClean="0"/>
              <a:t>arallel </a:t>
            </a:r>
            <a:r>
              <a:rPr lang="en-US" dirty="0"/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4343</TotalTime>
  <Words>888</Words>
  <Application>Microsoft Macintosh PowerPoint</Application>
  <PresentationFormat>On-screen Show (4:3)</PresentationFormat>
  <Paragraphs>114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Helvetica Neue</vt:lpstr>
      <vt:lpstr>Wingdings</vt:lpstr>
      <vt:lpstr>Arial</vt:lpstr>
      <vt:lpstr>advanced</vt:lpstr>
      <vt:lpstr>Squaring or Aligning on a Line</vt:lpstr>
      <vt:lpstr>Lesson Objectives</vt:lpstr>
      <vt:lpstr>Review: Motor Movements</vt:lpstr>
      <vt:lpstr>Why Align on a Line?</vt:lpstr>
      <vt:lpstr>Three Easy Steps to Align</vt:lpstr>
      <vt:lpstr>What Aligning Should Look Like</vt:lpstr>
      <vt:lpstr>Notes About Our Solution:</vt:lpstr>
      <vt:lpstr>Basic Solution: Moving Until Line</vt:lpstr>
      <vt:lpstr>Note: Synchronization &amp; Parallel Beams</vt:lpstr>
      <vt:lpstr>Improving Your Align Code</vt:lpstr>
      <vt:lpstr>Improved Solution: Create a My Block</vt:lpstr>
      <vt:lpstr>Improved Solution: Wire My Block</vt:lpstr>
      <vt:lpstr>Improved Solution: My Block With Dual Stage Fix</vt:lpstr>
      <vt:lpstr>Tips for Success</vt:lpstr>
      <vt:lpstr>Discussion Guide</vt:lpstr>
      <vt:lpstr>Credits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Off or Aligning on a Line</dc:title>
  <dc:creator>Sanjay Seshan</dc:creator>
  <cp:lastModifiedBy>Srinivasan Seshan</cp:lastModifiedBy>
  <cp:revision>46</cp:revision>
  <cp:lastPrinted>2015-11-04T22:15:33Z</cp:lastPrinted>
  <dcterms:created xsi:type="dcterms:W3CDTF">2014-10-28T21:59:38Z</dcterms:created>
  <dcterms:modified xsi:type="dcterms:W3CDTF">2015-11-15T16:35:38Z</dcterms:modified>
</cp:coreProperties>
</file>